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7" r:id="rId2"/>
    <p:sldId id="257" r:id="rId3"/>
    <p:sldId id="384" r:id="rId4"/>
    <p:sldId id="361" r:id="rId5"/>
    <p:sldId id="362" r:id="rId6"/>
    <p:sldId id="363" r:id="rId7"/>
    <p:sldId id="364" r:id="rId8"/>
    <p:sldId id="365" r:id="rId9"/>
    <p:sldId id="366" r:id="rId10"/>
    <p:sldId id="258" r:id="rId11"/>
    <p:sldId id="284" r:id="rId12"/>
    <p:sldId id="285" r:id="rId13"/>
    <p:sldId id="286" r:id="rId14"/>
    <p:sldId id="289" r:id="rId15"/>
    <p:sldId id="287" r:id="rId16"/>
    <p:sldId id="290" r:id="rId17"/>
    <p:sldId id="291" r:id="rId18"/>
    <p:sldId id="292" r:id="rId19"/>
    <p:sldId id="260" r:id="rId20"/>
    <p:sldId id="348" r:id="rId21"/>
    <p:sldId id="353" r:id="rId22"/>
    <p:sldId id="354" r:id="rId23"/>
    <p:sldId id="372" r:id="rId24"/>
    <p:sldId id="318" r:id="rId25"/>
    <p:sldId id="319" r:id="rId26"/>
    <p:sldId id="320" r:id="rId27"/>
    <p:sldId id="321" r:id="rId28"/>
    <p:sldId id="322" r:id="rId29"/>
    <p:sldId id="323" r:id="rId30"/>
    <p:sldId id="326" r:id="rId31"/>
    <p:sldId id="329" r:id="rId32"/>
    <p:sldId id="337" r:id="rId33"/>
    <p:sldId id="338" r:id="rId34"/>
    <p:sldId id="360" r:id="rId35"/>
    <p:sldId id="262" r:id="rId36"/>
    <p:sldId id="341" r:id="rId37"/>
    <p:sldId id="340" r:id="rId38"/>
    <p:sldId id="343" r:id="rId39"/>
    <p:sldId id="342" r:id="rId40"/>
    <p:sldId id="344" r:id="rId41"/>
    <p:sldId id="373" r:id="rId42"/>
    <p:sldId id="267" r:id="rId43"/>
    <p:sldId id="282" r:id="rId44"/>
    <p:sldId id="374" r:id="rId45"/>
    <p:sldId id="383" r:id="rId46"/>
    <p:sldId id="269" r:id="rId47"/>
    <p:sldId id="369" r:id="rId48"/>
    <p:sldId id="270" r:id="rId49"/>
    <p:sldId id="281" r:id="rId50"/>
    <p:sldId id="381" r:id="rId51"/>
    <p:sldId id="379" r:id="rId52"/>
    <p:sldId id="377" r:id="rId53"/>
    <p:sldId id="380" r:id="rId54"/>
    <p:sldId id="38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391896" y="6341423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Fait par Issa, Alex et Thibault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L-système est un triplet (A,</a:t>
            </a:r>
            <a:r>
              <a:rPr lang="el-GR" dirty="0" smtClean="0"/>
              <a:t> φ</a:t>
            </a:r>
            <a:r>
              <a:rPr lang="fr-FR" dirty="0" smtClean="0"/>
              <a:t>,g), avec :</a:t>
            </a:r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est alors le langage dénnoté par le L-système, à savoir 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‘turtle’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iriadna.com/desctopwalls/images/max/In-the-for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chemeClr val="bg1"/>
                </a:solidFill>
              </a:rPr>
              <a:t>1. Complément théorique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2. Définition formelle d’un L-système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3. Interprétation turtle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4. Un  peu de botanique…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5. Impression 3D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6. </a:t>
            </a:r>
            <a:r>
              <a:rPr lang="fr-FR" sz="2400" dirty="0" smtClean="0">
                <a:solidFill>
                  <a:schemeClr val="bg1"/>
                </a:solidFill>
              </a:rPr>
              <a:t>Projets en cours, perspectives…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Desna puščica 2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ravokotnik 3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PoljeZBesedilom 4"/>
          <p:cNvSpPr txBox="1"/>
          <p:nvPr/>
        </p:nvSpPr>
        <p:spPr>
          <a:xfrm>
            <a:off x="6838122" y="3196425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4261899" y="3395207"/>
            <a:ext cx="1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φ </a:t>
            </a:r>
            <a:r>
              <a:rPr lang="fr-FR" baseline="30000" dirty="0" smtClean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val="79556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Complément théorique</a:t>
            </a:r>
            <a:endParaRPr lang="fr-FR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982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fractale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998949" y="2213113"/>
            <a:ext cx="3245541" cy="377762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fr-FR" dirty="0"/>
              <a:t>A = {F;G;+;-}, </a:t>
            </a:r>
            <a:r>
              <a:rPr lang="fr-FR" dirty="0" smtClean="0"/>
              <a:t>graine </a:t>
            </a:r>
            <a:r>
              <a:rPr lang="fr-FR" dirty="0"/>
              <a:t>= </a:t>
            </a:r>
            <a:r>
              <a:rPr lang="fr-FR" dirty="0" smtClean="0"/>
              <a:t>F-G-G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(F) = F-G+F+G-F 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(G) = GG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(+) = + et </a:t>
            </a:r>
            <a:r>
              <a:rPr lang="el-GR" dirty="0"/>
              <a:t>φ</a:t>
            </a:r>
            <a:r>
              <a:rPr lang="fr-FR" dirty="0" smtClean="0"/>
              <a:t>(-)=-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r>
              <a:rPr lang="fr-FR" u="sng" dirty="0" smtClean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F ou G : avancer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+ : tourner de 120° 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: tourner de 120° vers la droite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4491" y="3630726"/>
            <a:ext cx="1390650" cy="127635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5004" y="3242682"/>
            <a:ext cx="2533650" cy="19907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15726" r="6922" b="7988"/>
          <a:stretch/>
        </p:blipFill>
        <p:spPr>
          <a:xfrm rot="10800000">
            <a:off x="8794142" y="2846567"/>
            <a:ext cx="3204375" cy="278295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4314907" y="233065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 smtClean="0"/>
              <a:t>2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6518599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4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633004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5</a:t>
            </a:r>
            <a:r>
              <a:rPr lang="fr-FR" dirty="0" smtClean="0"/>
              <a:t>(graine)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5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62" y="3603635"/>
            <a:ext cx="2800959" cy="21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Qu’est-ce qu’un alphabet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blipFill>
                <a:blip r:embed="rId2"/>
                <a:stretch>
                  <a:fillRect r="-1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0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00102" cy="371970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02" y="2318380"/>
            <a:ext cx="6591897" cy="45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{X,F,+,-,[,]}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</a:t>
            </a:r>
            <a:r>
              <a:rPr lang="fr-FR" dirty="0" smtClean="0">
                <a:solidFill>
                  <a:srgbClr val="0070C0"/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 : </a:t>
            </a:r>
            <a:r>
              <a:rPr lang="fr-FR" dirty="0">
                <a:solidFill>
                  <a:srgbClr val="0070C0"/>
                </a:solidFill>
              </a:rPr>
              <a:t>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</a:t>
            </a:r>
            <a:r>
              <a:rPr lang="fr-FR" dirty="0" smtClean="0">
                <a:solidFill>
                  <a:srgbClr val="0070C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] : retourner à la dernière position sauvegardée</a:t>
            </a:r>
            <a:endParaRPr lang="fr-FR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Extension des L-systèmes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738967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l-GR" dirty="0" smtClean="0"/>
              <a:t>φ </a:t>
            </a:r>
            <a:r>
              <a:rPr lang="fr-FR" dirty="0"/>
              <a:t>(</a:t>
            </a:r>
            <a:r>
              <a:rPr lang="en-US" dirty="0"/>
              <a:t>F) = </a:t>
            </a:r>
            <a:r>
              <a:rPr lang="en-US" dirty="0" smtClean="0"/>
              <a:t>F[+F]F[-F]F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F) = </a:t>
            </a:r>
            <a:r>
              <a:rPr lang="en-US" dirty="0" smtClean="0"/>
              <a:t>F[+F]F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F) = </a:t>
            </a:r>
            <a:r>
              <a:rPr lang="en-US" dirty="0" smtClean="0"/>
              <a:t>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010298" y="446086"/>
            <a:ext cx="8911687" cy="1280890"/>
          </a:xfrm>
        </p:spPr>
        <p:txBody>
          <a:bodyPr/>
          <a:lstStyle/>
          <a:p>
            <a:r>
              <a:rPr lang="fr-FR" dirty="0" smtClean="0"/>
              <a:t>L-systèmes en 3D</a:t>
            </a:r>
            <a:endParaRPr lang="fr-FR" dirty="0"/>
          </a:p>
        </p:txBody>
      </p:sp>
      <p:pic>
        <p:nvPicPr>
          <p:cNvPr id="1026" name="Picture 2" descr="https://thumbs.dreamstime.com/z/arbre-de-chne-de-vecteur-2377853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4"/>
          <a:stretch/>
        </p:blipFill>
        <p:spPr bwMode="auto">
          <a:xfrm>
            <a:off x="174929" y="2216816"/>
            <a:ext cx="4834473" cy="369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Raven puščični povezovalnik 3"/>
          <p:cNvCxnSpPr>
            <a:stCxn id="1026" idx="3"/>
          </p:cNvCxnSpPr>
          <p:nvPr/>
        </p:nvCxnSpPr>
        <p:spPr>
          <a:xfrm>
            <a:off x="5009402" y="4066294"/>
            <a:ext cx="2146772" cy="4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uščica gor 4"/>
          <p:cNvSpPr/>
          <p:nvPr/>
        </p:nvSpPr>
        <p:spPr>
          <a:xfrm rot="5400000">
            <a:off x="5291673" y="2762320"/>
            <a:ext cx="2011600" cy="2576141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http://www.bonsaitreegardener.net/wp-content/uploads/2015/04/tropical-bonsai-tre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43" y="1247077"/>
            <a:ext cx="4666284" cy="56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lafermetropicale.com/wordpress/wp-content/uploads/2015/07/La-Ferme-Tropicale-Les-Tortues-terrestres-Testudo-hermann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2436" y="2229107"/>
            <a:ext cx="5606157" cy="382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Extension de la turtle</a:t>
            </a:r>
            <a:endParaRPr lang="fr-FR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4"/>
          <a:stretch/>
        </p:blipFill>
        <p:spPr>
          <a:xfrm>
            <a:off x="8241490" y="3553427"/>
            <a:ext cx="3950510" cy="3079873"/>
          </a:xfrm>
        </p:spPr>
      </p:pic>
      <p:sp>
        <p:nvSpPr>
          <p:cNvPr id="20" name="PoljeZBesedilom 19"/>
          <p:cNvSpPr txBox="1"/>
          <p:nvPr/>
        </p:nvSpPr>
        <p:spPr>
          <a:xfrm>
            <a:off x="8068072" y="2532807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6472883" y="1659373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Z</a:t>
            </a:r>
          </a:p>
        </p:txBody>
      </p:sp>
      <p:sp>
        <p:nvSpPr>
          <p:cNvPr id="23" name="PoljeZBesedilom 22"/>
          <p:cNvSpPr txBox="1"/>
          <p:nvPr/>
        </p:nvSpPr>
        <p:spPr>
          <a:xfrm>
            <a:off x="3960065" y="4098595"/>
            <a:ext cx="466278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Y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5" name="PoljeZBesedilom 24"/>
          <p:cNvSpPr txBox="1"/>
          <p:nvPr/>
        </p:nvSpPr>
        <p:spPr>
          <a:xfrm>
            <a:off x="6370590" y="1582182"/>
            <a:ext cx="466278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Z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6" name="PoljeZBesedilom 25"/>
          <p:cNvSpPr txBox="1"/>
          <p:nvPr/>
        </p:nvSpPr>
        <p:spPr>
          <a:xfrm>
            <a:off x="8021050" y="2437192"/>
            <a:ext cx="466278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X</a:t>
            </a:r>
            <a:endParaRPr lang="fr-FR" sz="2800" dirty="0">
              <a:solidFill>
                <a:schemeClr val="bg1"/>
              </a:solidFill>
            </a:endParaRPr>
          </a:p>
        </p:txBody>
      </p:sp>
      <p:grpSp>
        <p:nvGrpSpPr>
          <p:cNvPr id="44" name="Skupina 43"/>
          <p:cNvGrpSpPr/>
          <p:nvPr/>
        </p:nvGrpSpPr>
        <p:grpSpPr>
          <a:xfrm>
            <a:off x="5885765" y="1772156"/>
            <a:ext cx="693060" cy="2126037"/>
            <a:chOff x="5885765" y="1772156"/>
            <a:chExt cx="693060" cy="2126037"/>
          </a:xfrm>
        </p:grpSpPr>
        <p:cxnSp>
          <p:nvCxnSpPr>
            <p:cNvPr id="37" name="Raven povezovalnik 36"/>
            <p:cNvCxnSpPr/>
            <p:nvPr/>
          </p:nvCxnSpPr>
          <p:spPr>
            <a:xfrm flipV="1">
              <a:off x="6255143" y="2629912"/>
              <a:ext cx="0" cy="126828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Navzgor ukrivljena puščica 31"/>
            <p:cNvSpPr/>
            <p:nvPr/>
          </p:nvSpPr>
          <p:spPr>
            <a:xfrm rot="5400000">
              <a:off x="5787678" y="2327193"/>
              <a:ext cx="889233" cy="693060"/>
            </a:xfrm>
            <a:prstGeom prst="curvedUpArrow">
              <a:avLst>
                <a:gd name="adj1" fmla="val 27271"/>
                <a:gd name="adj2" fmla="val 46303"/>
                <a:gd name="adj3" fmla="val 448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" name="Raven puščični povezovalnik 4"/>
            <p:cNvCxnSpPr/>
            <p:nvPr/>
          </p:nvCxnSpPr>
          <p:spPr>
            <a:xfrm flipV="1">
              <a:off x="6255143" y="1772156"/>
              <a:ext cx="0" cy="85775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Skupina 46"/>
          <p:cNvGrpSpPr/>
          <p:nvPr/>
        </p:nvGrpSpPr>
        <p:grpSpPr>
          <a:xfrm rot="2974450">
            <a:off x="6739811" y="2113733"/>
            <a:ext cx="693060" cy="2126037"/>
            <a:chOff x="5885765" y="1772156"/>
            <a:chExt cx="693060" cy="2126037"/>
          </a:xfrm>
        </p:grpSpPr>
        <p:cxnSp>
          <p:nvCxnSpPr>
            <p:cNvPr id="48" name="Raven povezovalnik 47"/>
            <p:cNvCxnSpPr/>
            <p:nvPr/>
          </p:nvCxnSpPr>
          <p:spPr>
            <a:xfrm flipV="1">
              <a:off x="6255143" y="2629912"/>
              <a:ext cx="0" cy="126828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Navzgor ukrivljena puščica 48"/>
            <p:cNvSpPr/>
            <p:nvPr/>
          </p:nvSpPr>
          <p:spPr>
            <a:xfrm rot="5400000">
              <a:off x="5787678" y="2327193"/>
              <a:ext cx="889233" cy="693060"/>
            </a:xfrm>
            <a:prstGeom prst="curvedUpArrow">
              <a:avLst>
                <a:gd name="adj1" fmla="val 27271"/>
                <a:gd name="adj2" fmla="val 46303"/>
                <a:gd name="adj3" fmla="val 448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0" name="Raven puščični povezovalnik 49"/>
            <p:cNvCxnSpPr/>
            <p:nvPr/>
          </p:nvCxnSpPr>
          <p:spPr>
            <a:xfrm flipV="1">
              <a:off x="6255143" y="1772156"/>
              <a:ext cx="0" cy="85775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Skupina 50"/>
          <p:cNvGrpSpPr/>
          <p:nvPr/>
        </p:nvGrpSpPr>
        <p:grpSpPr>
          <a:xfrm rot="16200000">
            <a:off x="4799928" y="2818491"/>
            <a:ext cx="693060" cy="2126037"/>
            <a:chOff x="5885765" y="1772156"/>
            <a:chExt cx="693060" cy="2126037"/>
          </a:xfrm>
        </p:grpSpPr>
        <p:cxnSp>
          <p:nvCxnSpPr>
            <p:cNvPr id="52" name="Raven povezovalnik 51"/>
            <p:cNvCxnSpPr/>
            <p:nvPr/>
          </p:nvCxnSpPr>
          <p:spPr>
            <a:xfrm flipV="1">
              <a:off x="6255143" y="2629912"/>
              <a:ext cx="0" cy="126828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Navzgor ukrivljena puščica 52"/>
            <p:cNvSpPr/>
            <p:nvPr/>
          </p:nvSpPr>
          <p:spPr>
            <a:xfrm rot="5400000">
              <a:off x="5787678" y="2327193"/>
              <a:ext cx="889233" cy="693060"/>
            </a:xfrm>
            <a:prstGeom prst="curvedUpArrow">
              <a:avLst>
                <a:gd name="adj1" fmla="val 27271"/>
                <a:gd name="adj2" fmla="val 46303"/>
                <a:gd name="adj3" fmla="val 448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4" name="Raven puščični povezovalnik 53"/>
            <p:cNvCxnSpPr/>
            <p:nvPr/>
          </p:nvCxnSpPr>
          <p:spPr>
            <a:xfrm flipV="1">
              <a:off x="6255143" y="1772156"/>
              <a:ext cx="0" cy="85775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37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de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8" y="555473"/>
            <a:ext cx="3337060" cy="876583"/>
          </a:xfrm>
          <a:prstGeom prst="rect">
            <a:avLst/>
          </a:prstGeom>
        </p:spPr>
      </p:pic>
      <p:pic>
        <p:nvPicPr>
          <p:cNvPr id="5" name="Označba mesta vsebine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1" t="8733" b="32770"/>
          <a:stretch/>
        </p:blipFill>
        <p:spPr>
          <a:xfrm>
            <a:off x="0" y="3346882"/>
            <a:ext cx="6469562" cy="3511118"/>
          </a:xfrm>
        </p:spPr>
      </p:pic>
      <p:pic>
        <p:nvPicPr>
          <p:cNvPr id="2050" name="Picture 2" descr="https://cdn.discordapp.com/attachments/401833754823229440/405397922352726016/FORETDECLOD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3" y="2467993"/>
            <a:ext cx="7624418" cy="43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7256" y="57660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Qu’est-ce qu’un mot ?</a:t>
            </a:r>
            <a:endParaRPr lang="fr-FR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 sz="2400" dirty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mot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′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alphabet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est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fini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par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une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suite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’é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l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ments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de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 smtClean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blipFill>
                <a:blip r:embed="rId2"/>
                <a:stretch>
                  <a:fillRect l="-236" r="-2656" b="-197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Par exemple avec l’alphabet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 smtClean="0"/>
                  <a:t> : '</a:t>
                </a:r>
                <a:r>
                  <a:rPr lang="fr-FR" sz="2400" dirty="0" err="1" smtClean="0"/>
                  <a:t>ababbba</a:t>
                </a:r>
                <a:r>
                  <a:rPr lang="fr-FR" sz="2400" dirty="0" smtClean="0"/>
                  <a:t>' est un mot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2400" dirty="0" smtClean="0"/>
                  <a:t>alors que 'abc' ne l'est pas</a:t>
                </a:r>
                <a:endParaRPr lang="fr-FR" sz="24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blipFill>
                <a:blip r:embed="rId3"/>
                <a:stretch>
                  <a:fillRect t="-5839" r="-268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On définit un 'mot vide' noté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0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en cours</a:t>
            </a:r>
            <a:endParaRPr lang="fr-FR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97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adaptation à </a:t>
            </a:r>
            <a:r>
              <a:rPr lang="fr-FR" dirty="0" smtClean="0"/>
              <a:t>l'environnement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2082835" y="1352323"/>
            <a:ext cx="8707084" cy="4938277"/>
            <a:chOff x="1560321" y="1352323"/>
            <a:chExt cx="8707084" cy="493827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49001" t="36211" r="1363" b="34311"/>
            <a:stretch/>
          </p:blipFill>
          <p:spPr>
            <a:xfrm>
              <a:off x="1560321" y="4029179"/>
              <a:ext cx="3030582" cy="2229394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/>
            <a:srcRect b="66364"/>
            <a:stretch/>
          </p:blipFill>
          <p:spPr>
            <a:xfrm>
              <a:off x="1560321" y="1352323"/>
              <a:ext cx="5901439" cy="243000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/>
            <a:srcRect t="46913" r="2606"/>
            <a:stretch/>
          </p:blipFill>
          <p:spPr>
            <a:xfrm>
              <a:off x="4511040" y="3782327"/>
              <a:ext cx="5747657" cy="2508273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5"/>
            <a:srcRect r="51180"/>
            <a:stretch/>
          </p:blipFill>
          <p:spPr>
            <a:xfrm>
              <a:off x="7386354" y="1352323"/>
              <a:ext cx="2881051" cy="223132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60321" y="3782327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99268" y="3583652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427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mutations de L système</a:t>
            </a:r>
            <a:endParaRPr lang="fr-FR" dirty="0"/>
          </a:p>
        </p:txBody>
      </p:sp>
      <p:sp>
        <p:nvSpPr>
          <p:cNvPr id="5" name="Pravokotnik 4"/>
          <p:cNvSpPr/>
          <p:nvPr/>
        </p:nvSpPr>
        <p:spPr>
          <a:xfrm>
            <a:off x="2780155" y="2875924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L-système parent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8" name="Pravokotnik 7"/>
          <p:cNvSpPr/>
          <p:nvPr/>
        </p:nvSpPr>
        <p:spPr>
          <a:xfrm>
            <a:off x="2932555" y="4933985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Duplication et mutation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9" name="Pravokotnik 8"/>
          <p:cNvSpPr/>
          <p:nvPr/>
        </p:nvSpPr>
        <p:spPr>
          <a:xfrm>
            <a:off x="1088361" y="1640546"/>
            <a:ext cx="2233518" cy="85079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Départ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12" name="Kolenski povezovalnik 11"/>
          <p:cNvCxnSpPr>
            <a:endCxn id="5" idx="1"/>
          </p:cNvCxnSpPr>
          <p:nvPr/>
        </p:nvCxnSpPr>
        <p:spPr>
          <a:xfrm rot="16200000" flipH="1">
            <a:off x="2022746" y="2543910"/>
            <a:ext cx="939782" cy="575035"/>
          </a:xfrm>
          <a:prstGeom prst="bent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Kolenski povezovalnik 14"/>
          <p:cNvCxnSpPr>
            <a:endCxn id="8" idx="0"/>
          </p:cNvCxnSpPr>
          <p:nvPr/>
        </p:nvCxnSpPr>
        <p:spPr>
          <a:xfrm rot="5400000">
            <a:off x="3445681" y="4330349"/>
            <a:ext cx="1207269" cy="2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Kolenski povezovalnik 18"/>
          <p:cNvCxnSpPr>
            <a:stCxn id="7" idx="1"/>
            <a:endCxn id="8" idx="3"/>
          </p:cNvCxnSpPr>
          <p:nvPr/>
        </p:nvCxnSpPr>
        <p:spPr>
          <a:xfrm rot="10800000" flipV="1">
            <a:off x="5166073" y="5206980"/>
            <a:ext cx="1447936" cy="152400"/>
          </a:xfrm>
          <a:prstGeom prst="bentConnector3">
            <a:avLst>
              <a:gd name="adj1" fmla="val 577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avokotnik 6"/>
          <p:cNvSpPr/>
          <p:nvPr/>
        </p:nvSpPr>
        <p:spPr>
          <a:xfrm>
            <a:off x="6614009" y="4781585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Etude du phénotype (caractéristiques)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4" name="Kolenski povezovalnik 23"/>
          <p:cNvCxnSpPr>
            <a:stCxn id="7" idx="3"/>
            <a:endCxn id="6" idx="3"/>
          </p:cNvCxnSpPr>
          <p:nvPr/>
        </p:nvCxnSpPr>
        <p:spPr>
          <a:xfrm flipV="1">
            <a:off x="8847527" y="3301319"/>
            <a:ext cx="12700" cy="1905661"/>
          </a:xfrm>
          <a:prstGeom prst="bentConnector3">
            <a:avLst>
              <a:gd name="adj1" fmla="val 7685213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Kolenski povezovalnik 28"/>
          <p:cNvCxnSpPr>
            <a:stCxn id="6" idx="1"/>
          </p:cNvCxnSpPr>
          <p:nvPr/>
        </p:nvCxnSpPr>
        <p:spPr>
          <a:xfrm rot="10800000">
            <a:off x="5013675" y="3301319"/>
            <a:ext cx="1600335" cy="12700"/>
          </a:xfrm>
          <a:prstGeom prst="bentConnector3">
            <a:avLst>
              <a:gd name="adj1" fmla="val 1308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ravokotnik 5"/>
          <p:cNvSpPr/>
          <p:nvPr/>
        </p:nvSpPr>
        <p:spPr>
          <a:xfrm>
            <a:off x="6614009" y="2875924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Sélection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5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&amp; perspectives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Création d’un écosystème :</a:t>
            </a:r>
          </a:p>
          <a:p>
            <a:pPr lvl="1"/>
            <a:r>
              <a:rPr lang="fr-FR" dirty="0"/>
              <a:t>Créer un environnement avec certains facteurs (humidité, luminosité…) ainsi que certaines plantes modélisées par l-systèmes et observer l’évolution du système.</a:t>
            </a:r>
          </a:p>
          <a:p>
            <a:pPr lvl="1"/>
            <a:r>
              <a:rPr lang="fr-FR" dirty="0" smtClean="0">
                <a:solidFill>
                  <a:schemeClr val="accent6"/>
                </a:solidFill>
              </a:rPr>
              <a:t>C’est ton job alex bisous</a:t>
            </a:r>
          </a:p>
        </p:txBody>
      </p:sp>
    </p:spTree>
    <p:extLst>
      <p:ext uri="{BB962C8B-B14F-4D97-AF65-F5344CB8AC3E}">
        <p14:creationId xmlns:p14="http://schemas.microsoft.com/office/powerpoint/2010/main" val="2725603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d’espèces disparues grâce à leurs fossile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6433"/>
            <a:ext cx="4606629" cy="260156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1966" cy="425643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04" y="2526292"/>
            <a:ext cx="5152996" cy="4331708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2878372" y="3108960"/>
            <a:ext cx="407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Rhynia gwynnevaughanii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1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0155" y="695362"/>
            <a:ext cx="8911687" cy="1280890"/>
          </a:xfrm>
        </p:spPr>
        <p:txBody>
          <a:bodyPr/>
          <a:lstStyle/>
          <a:p>
            <a:pPr algn="ctr"/>
            <a:r>
              <a:rPr lang="fr-FR" dirty="0"/>
              <a:t>Qu’est-ce qu’un </a:t>
            </a:r>
            <a:r>
              <a:rPr lang="fr-FR" dirty="0" smtClean="0"/>
              <a:t>langage </a:t>
            </a:r>
            <a:r>
              <a:rPr lang="fr-FR" dirty="0"/>
              <a:t>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2800" dirty="0" smtClean="0"/>
                  <a:t>Un langage défini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est alors un sous ensemble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fr-FR" sz="2800" dirty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800" dirty="0" smtClean="0"/>
                  <a:t> avec</a:t>
                </a:r>
                <a14:m>
                  <m:oMath xmlns:m="http://schemas.openxmlformats.org/officeDocument/2006/math">
                    <m:r>
                      <a:rPr lang="fr-FR" sz="280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blipFill>
                <a:blip r:embed="rId2"/>
                <a:stretch>
                  <a:fillRect l="-1486" t="-12766" r="-2885" b="-248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529108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Qu’est-ce que la concaténation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définit la loi interne de concaténation ' . '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tel que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 smtClean="0"/>
              </a:p>
              <a:p>
                <a:pPr algn="ctr"/>
                <a:r>
                  <a:rPr lang="fr-FR" sz="2000" dirty="0" smtClean="0"/>
                  <a:t>Et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000" dirty="0" smtClean="0"/>
              </a:p>
              <a:p>
                <a:endParaRPr lang="fr-FR" sz="2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est stable par la loi '.'</a:t>
                </a:r>
              </a:p>
              <a:p>
                <a:pPr algn="ctr"/>
                <a:endParaRPr lang="fr-FR" sz="20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blipFill>
                <a:blip r:embed="rId2"/>
                <a:stretch>
                  <a:fillRect t="-1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://www.fm-base.co.uk/forum/attachments/transfer-updates-custom-leagues-editing/211761d1324568367-ussr-yugoslavia-leagues-national-sides-database-soviet_union_ussr_grunge_flag_by_think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795" y="605979"/>
            <a:ext cx="8843365" cy="58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g.20mn.fr/BxVfVpOnSem0eySjbAQZMg/2048x1536-fit_jean-luc-melenchon-recu-a-l-elysee-le-25-juin-20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25" y="1356055"/>
            <a:ext cx="2268104" cy="151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4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7306" y="386603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Qu’est-ce qu’un morphisme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dispose de deux structures algébriques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,+,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,∗,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Un morphisme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000" dirty="0" smtClean="0"/>
                  <a:t> est une application de A dans B </a:t>
                </a:r>
                <a:r>
                  <a:rPr lang="fr-FR" sz="2000" dirty="0" err="1" smtClean="0"/>
                  <a:t>tq</a:t>
                </a:r>
                <a:r>
                  <a:rPr lang="fr-FR" sz="2000" dirty="0" smtClean="0"/>
                  <a:t> :</a:t>
                </a:r>
              </a:p>
              <a:p>
                <a:pPr algn="ctr"/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blipFill>
                <a:blip r:embed="rId2"/>
                <a:stretch>
                  <a:fillRect t="-1355" b="-1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18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624110"/>
            <a:ext cx="9510349" cy="1280890"/>
          </a:xfrm>
        </p:spPr>
        <p:txBody>
          <a:bodyPr/>
          <a:lstStyle/>
          <a:p>
            <a:pPr algn="ctr"/>
            <a:r>
              <a:rPr lang="fr-FR" dirty="0" smtClean="0"/>
              <a:t>Un exemple de morphisme de Langage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r>
                  <a:rPr lang="fr-FR" sz="2000" dirty="0" smtClean="0"/>
                  <a:t>On définit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)→(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par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Alors par exemple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𝑡𝑖𝑝𝑒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𝑝𝑒𝑡𝑖𝑡𝑒</m:t>
                    </m:r>
                  </m:oMath>
                </a14:m>
                <a:endParaRPr lang="fr-FR" sz="2000" dirty="0"/>
              </a:p>
              <a:p>
                <a:pPr algn="ctr"/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blipFill>
                <a:blip r:embed="rId2"/>
                <a:stretch>
                  <a:fillRect t="-8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9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17026</TotalTime>
  <Words>951</Words>
  <Application>Microsoft Office PowerPoint</Application>
  <PresentationFormat>Širokozaslonsko</PresentationFormat>
  <Paragraphs>310</Paragraphs>
  <Slides>54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54</vt:i4>
      </vt:variant>
    </vt:vector>
  </HeadingPairs>
  <TitlesOfParts>
    <vt:vector size="60" baseType="lpstr">
      <vt:lpstr>Arial</vt:lpstr>
      <vt:lpstr>Cambria Math</vt:lpstr>
      <vt:lpstr>Century Gothic</vt:lpstr>
      <vt:lpstr>Wingdings</vt:lpstr>
      <vt:lpstr>Wingdings 3</vt:lpstr>
      <vt:lpstr>Šelest</vt:lpstr>
      <vt:lpstr>PowerPointova predstavitev</vt:lpstr>
      <vt:lpstr>PowerPointova predstavitev</vt:lpstr>
      <vt:lpstr>Complément théorique</vt:lpstr>
      <vt:lpstr>Qu’est-ce qu’un alphabet ?</vt:lpstr>
      <vt:lpstr>Qu’est-ce qu’un mot ?</vt:lpstr>
      <vt:lpstr>Qu’est-ce qu’un langage ?</vt:lpstr>
      <vt:lpstr>Qu’est-ce que la concaténation ?</vt:lpstr>
      <vt:lpstr>Qu’est-ce qu’un morphisme ?</vt:lpstr>
      <vt:lpstr>Un exemple de morphisme de Langage</vt:lpstr>
      <vt:lpstr>Présentation formelle</vt:lpstr>
      <vt:lpstr>Un exemple de L-système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Intérprétation via ‘turtle’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Interprétation fractale</vt:lpstr>
      <vt:lpstr>Le rapport avec les arbres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Exemple d’arbre en 2D obtenu</vt:lpstr>
      <vt:lpstr>Extension des L-systèmes</vt:lpstr>
      <vt:lpstr>Un exemple de L-système stochastique</vt:lpstr>
      <vt:lpstr>PowerPointova predstavitev</vt:lpstr>
      <vt:lpstr>L-systèmes en 3D</vt:lpstr>
      <vt:lpstr>Extension de la turtle</vt:lpstr>
      <vt:lpstr>Utilisation de</vt:lpstr>
      <vt:lpstr>Des essais d’impression 3D</vt:lpstr>
      <vt:lpstr>Projet en cours</vt:lpstr>
      <vt:lpstr>Une adaptation à l'environnement</vt:lpstr>
      <vt:lpstr>Des mutations de L système</vt:lpstr>
      <vt:lpstr>Conclusion &amp; perspectives</vt:lpstr>
      <vt:lpstr>Modélisation d’espèces disparues grâce à leurs fossile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57</cp:revision>
  <dcterms:created xsi:type="dcterms:W3CDTF">2018-01-14T10:57:57Z</dcterms:created>
  <dcterms:modified xsi:type="dcterms:W3CDTF">2018-01-31T15:01:22Z</dcterms:modified>
</cp:coreProperties>
</file>